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79" r:id="rId7"/>
    <p:sldId id="297" r:id="rId8"/>
    <p:sldId id="276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5" r:id="rId20"/>
    <p:sldId id="286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id-ID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14130644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352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id-ID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d-ID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id-ID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id-ID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  <a:br>
              <a:rPr lang="en-US" dirty="0"/>
            </a:br>
            <a:r>
              <a:rPr lang="id-ID"/>
              <a:t>Insert - title </a:t>
            </a:r>
            <a:br>
              <a:rPr lang="en-US" dirty="0"/>
            </a:br>
            <a:r>
              <a:rPr lang="id-ID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d-ID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id-ID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id-ID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Todays learning, point number 1</a:t>
            </a:r>
          </a:p>
          <a:p>
            <a:pPr lvl="0" rtl="0"/>
            <a:r>
              <a:rPr lang="id-ID"/>
              <a:t>Todays learning, point number 2</a:t>
            </a:r>
          </a:p>
          <a:p>
            <a:pPr lvl="0" rtl="0"/>
            <a:r>
              <a:rPr lang="id-ID"/>
              <a:t>Todays learning, point number 3</a:t>
            </a:r>
          </a:p>
          <a:p>
            <a:pPr lvl="0" rtl="0"/>
            <a:r>
              <a:rPr lang="id-ID"/>
              <a:t>Todays learning, point number 4</a:t>
            </a:r>
          </a:p>
          <a:p>
            <a:pPr lvl="0" rtl="0"/>
            <a:r>
              <a:rPr lang="id-ID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id-ID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id-ID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d-ID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8B53EF3-7593-DE4E-85AC-34A6A402AE8B}"/>
              </a:ext>
            </a:extLst>
          </p:cNvPr>
          <p:cNvSpPr/>
          <p:nvPr/>
        </p:nvSpPr>
        <p:spPr>
          <a:xfrm>
            <a:off x="2709644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id-ID"/>
              <a:t>Pelajaran 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id-ID"/>
              <a:t>Adaptasi</a:t>
            </a:r>
          </a:p>
          <a:p>
            <a:pPr rtl="0"/>
            <a:r>
              <a:rPr lang="id-ID"/>
              <a:t>di terumbu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779091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/>
              <a:t>Lautan Karang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027100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id-ID"/>
              <a:t>Ilmu Sains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5CAEC40-76D5-AD4A-86E9-67BED0AFE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1BB691E4-8695-454E-9BDE-C7624307AE36}"/>
              </a:ext>
            </a:extLst>
          </p:cNvPr>
          <p:cNvSpPr/>
          <p:nvPr/>
        </p:nvSpPr>
        <p:spPr>
          <a:xfrm flipH="1">
            <a:off x="6194548" y="3527668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FE718488-9078-A645-8C12-4BE733EC3947}"/>
              </a:ext>
            </a:extLst>
          </p:cNvPr>
          <p:cNvSpPr/>
          <p:nvPr/>
        </p:nvSpPr>
        <p:spPr>
          <a:xfrm>
            <a:off x="6599200" y="3742394"/>
            <a:ext cx="240625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Bintang laut mahkota duri ditutupi oleh tulang belakang yang beracun untuk melindunginya dari para predator.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293A80D5-94FE-4348-85DB-0661CE5EC65B}"/>
              </a:ext>
            </a:extLst>
          </p:cNvPr>
          <p:cNvSpPr/>
          <p:nvPr/>
        </p:nvSpPr>
        <p:spPr>
          <a:xfrm>
            <a:off x="-64169" y="886460"/>
            <a:ext cx="3292277" cy="3269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2D1D3817-ED3C-3043-820D-78F8061AE285}"/>
              </a:ext>
            </a:extLst>
          </p:cNvPr>
          <p:cNvSpPr/>
          <p:nvPr/>
        </p:nvSpPr>
        <p:spPr>
          <a:xfrm>
            <a:off x="201233" y="1261412"/>
            <a:ext cx="3026876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Bintang laut ini memiliki cara khusus untuk memakan karang, yaitu dengan menghisap karang dan memuntahkan isi perut agar enzim khusus dapat melarutkan polip karang.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D7A79CE-600F-1740-8B82-37F417945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452206F7-A9CC-714F-9BA8-E260BA2374D6}"/>
              </a:ext>
            </a:extLst>
          </p:cNvPr>
          <p:cNvSpPr/>
          <p:nvPr/>
        </p:nvSpPr>
        <p:spPr>
          <a:xfrm flipH="1">
            <a:off x="5411020" y="278347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D72B979B-9872-2C40-8546-80732E28542A}"/>
              </a:ext>
            </a:extLst>
          </p:cNvPr>
          <p:cNvSpPr/>
          <p:nvPr/>
        </p:nvSpPr>
        <p:spPr>
          <a:xfrm>
            <a:off x="5952714" y="3130655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Ikan kakatua memiliki ‘paruh’ khusus untuk mengikis karang dan alga dari terumbu. Menurut kalian, mengapa ia dinamakan ikan kakatua?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D988186-7DB5-EC4A-BF32-0275769FF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6A61A247-023B-1B4E-B2B5-16FB673F8256}"/>
              </a:ext>
            </a:extLst>
          </p:cNvPr>
          <p:cNvSpPr/>
          <p:nvPr/>
        </p:nvSpPr>
        <p:spPr>
          <a:xfrm flipH="1">
            <a:off x="5411020" y="279363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7E84C01C-08F6-7F46-8628-CE33ADB0BFEA}"/>
              </a:ext>
            </a:extLst>
          </p:cNvPr>
          <p:cNvSpPr/>
          <p:nvPr/>
        </p:nvSpPr>
        <p:spPr>
          <a:xfrm>
            <a:off x="5952714" y="3140815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Ikan kakatua memiliki cara yang aman untuk tidur. Ia membungkus dirinya dalam gelembung liur di malam hari. Hal ini menghindari penciuman predator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di terumbu.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3416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442256E-5056-1F45-B543-BE302CD3C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224211" cy="6877343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5A55BE33-AB5A-5B4D-9564-6BBB42BF042A}"/>
              </a:ext>
            </a:extLst>
          </p:cNvPr>
          <p:cNvSpPr/>
          <p:nvPr/>
        </p:nvSpPr>
        <p:spPr>
          <a:xfrm flipH="1">
            <a:off x="5673035" y="3447981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17A48163-3373-654A-9395-270FC5C4E3DD}"/>
              </a:ext>
            </a:extLst>
          </p:cNvPr>
          <p:cNvSpPr/>
          <p:nvPr/>
        </p:nvSpPr>
        <p:spPr>
          <a:xfrm>
            <a:off x="6031561" y="3661867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Dapatkah kalian lihat bagaimana bentuk desain ikan pari manta ‘menyaring’ laut untuk mencari alga dan hewan mikroskopis?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81308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233D169-2AD9-AC4F-9274-0A4AA4D59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0" name="Shape 210">
            <a:extLst>
              <a:ext uri="{FF2B5EF4-FFF2-40B4-BE49-F238E27FC236}">
                <a16:creationId xmlns:a16="http://schemas.microsoft.com/office/drawing/2014/main" id="{D074EF83-6E21-BC45-A86B-94D1F8BA3A91}"/>
              </a:ext>
            </a:extLst>
          </p:cNvPr>
          <p:cNvSpPr/>
          <p:nvPr/>
        </p:nvSpPr>
        <p:spPr>
          <a:xfrm>
            <a:off x="202676" y="1027522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97E9489B-B928-8B4E-AA4D-E82CD6E1C447}"/>
              </a:ext>
            </a:extLst>
          </p:cNvPr>
          <p:cNvSpPr/>
          <p:nvPr/>
        </p:nvSpPr>
        <p:spPr>
          <a:xfrm>
            <a:off x="690892" y="1304738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Bagaimana desain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hiu harimau ini dapat membantunya bertahan hidup di terumbu?  Bagaimana cara mereka mendapatkan makanan?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188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6005EE3-0F67-C24E-96E2-BB97683E8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20" name="Shape 210">
            <a:extLst>
              <a:ext uri="{FF2B5EF4-FFF2-40B4-BE49-F238E27FC236}">
                <a16:creationId xmlns:a16="http://schemas.microsoft.com/office/drawing/2014/main" id="{398CE209-BEB7-B64F-86F1-1EC750719A23}"/>
              </a:ext>
            </a:extLst>
          </p:cNvPr>
          <p:cNvSpPr/>
          <p:nvPr/>
        </p:nvSpPr>
        <p:spPr>
          <a:xfrm>
            <a:off x="-238482" y="1027522"/>
            <a:ext cx="3674731" cy="3648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2" name="Shape 211" descr="Textfeld 23">
            <a:extLst>
              <a:ext uri="{FF2B5EF4-FFF2-40B4-BE49-F238E27FC236}">
                <a16:creationId xmlns:a16="http://schemas.microsoft.com/office/drawing/2014/main" id="{8E6AA982-DD44-DE4C-BC28-8537EE59EAF6}"/>
              </a:ext>
            </a:extLst>
          </p:cNvPr>
          <p:cNvSpPr/>
          <p:nvPr/>
        </p:nvSpPr>
        <p:spPr>
          <a:xfrm>
            <a:off x="398221" y="1648789"/>
            <a:ext cx="2885306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Ikan badut telah mengembangkan hubungan simbiosis  dengan anemon laut Anemon laut memberikan perlindungan dari para predator, dan ikan badut mengusir ikan-ikan lain yang  berusaha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memakan anemon.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37562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52400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Sekarang lengkapi 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id-ID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catatan penyelaman kalian: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Jelaskan apa yang telah kalian lihat dan bagaimana perasaan kalian saat pertama kali melakukan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penyelaman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virtual ini.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Kata apa sajakah </a:t>
            </a:r>
            <a:r>
              <a:rPr lang="id-ID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yang dapat kalian gunakan untuk mendeskripsikan habitat karang</a:t>
            </a:r>
            <a:r>
              <a:rPr lang="id-ID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1" y="1340629"/>
            <a:ext cx="3604045" cy="5069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783556" y="1524000"/>
            <a:ext cx="90488" cy="145256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id-ID" sz="1800" u="sng">
                <a:solidFill>
                  <a:srgbClr val="25243D"/>
                </a:solidFill>
                <a:latin typeface="Century Gothic Bold"/>
              </a:rPr>
              <a:t>Slide</a:t>
            </a:r>
          </a:p>
          <a:p>
            <a:pPr defTabSz="457200" rtl="0">
              <a:lnSpc>
                <a:spcPct val="150000"/>
              </a:lnSpc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u="sng">
                <a:solidFill>
                  <a:srgbClr val="25243D"/>
                </a:solidFill>
                <a:latin typeface="Century Gothic Bold"/>
              </a:rPr>
              <a:t>Gambar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Pantai berbatu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Laut lepas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Padang lamun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Peta terumbu karang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Peta terumbu karang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Isyarat menyelam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u="sng">
                <a:solidFill>
                  <a:srgbClr val="25243D"/>
                </a:solidFill>
                <a:latin typeface="Century Gothic Bold"/>
              </a:rPr>
              <a:t>Kredit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Encounter 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400">
                <a:solidFill>
                  <a:srgbClr val="25243D"/>
                </a:solidFill>
                <a:latin typeface="Century Gothic Bold"/>
              </a:rPr>
              <a:t>Peter 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Gambar dan foto lainnya </a:t>
            </a:r>
            <a:r>
              <a:rPr lang="id-ID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id-ID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820462"/>
            <a:ext cx="2473379" cy="1053385"/>
          </a:xfrm>
        </p:spPr>
        <p:txBody>
          <a:bodyPr rtlCol="0"/>
          <a:lstStyle/>
          <a:p>
            <a:pPr defTabSz="457200" rtl="0"/>
            <a:r>
              <a:rPr lang="id-ID" sz="1550" dirty="0">
                <a:solidFill>
                  <a:schemeClr val="bg2"/>
                </a:solidFill>
              </a:rPr>
              <a:t>Mengidentifikasi jenis adaptasi khusus yang digunakan oleh makhluk hidup di terumbu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473379" cy="1053385"/>
          </a:xfrm>
        </p:spPr>
        <p:txBody>
          <a:bodyPr rtlCol="0"/>
          <a:lstStyle/>
          <a:p>
            <a:pPr defTabSz="457200" rtl="0"/>
            <a:r>
              <a:rPr lang="id-ID" sz="1550">
                <a:solidFill>
                  <a:schemeClr val="bg2"/>
                </a:solidFill>
              </a:rPr>
              <a:t>Menjelaskan perlunya beradaptasi untuk bertahan hidup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6298" y="4861331"/>
            <a:ext cx="2473379" cy="1053385"/>
          </a:xfrm>
        </p:spPr>
        <p:txBody>
          <a:bodyPr rtlCol="0"/>
          <a:lstStyle/>
          <a:p>
            <a:pPr defTabSz="457200" rtl="0"/>
            <a:r>
              <a:rPr lang="id-ID" sz="1550" dirty="0">
                <a:solidFill>
                  <a:schemeClr val="bg2"/>
                </a:solidFill>
              </a:rPr>
              <a:t>Mengaplikasikan pengetahuan tentang adaptasi untuk menciptakan hewan karang paling adaptif.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938322" cy="1053385"/>
          </a:xfrm>
        </p:spPr>
        <p:txBody>
          <a:bodyPr rtlCol="0"/>
          <a:lstStyle/>
          <a:p>
            <a:pPr defTabSz="457200" rtl="0"/>
            <a:r>
              <a:rPr lang="id-ID" sz="1550">
                <a:solidFill>
                  <a:schemeClr val="bg2"/>
                </a:solidFill>
              </a:rPr>
              <a:t>Menyusun daftar berbagai jenis adaptasi di terumbu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633331" cy="359903"/>
          </a:xfrm>
        </p:spPr>
        <p:txBody>
          <a:bodyPr rtlCol="0"/>
          <a:lstStyle/>
          <a:p>
            <a:pPr rtl="0"/>
            <a:r>
              <a:rPr lang="id-ID" sz="3400" dirty="0"/>
              <a:t>Tujuan Pembelajaran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grpSp>
        <p:nvGrpSpPr>
          <p:cNvPr id="30" name="Group 212">
            <a:extLst>
              <a:ext uri="{FF2B5EF4-FFF2-40B4-BE49-F238E27FC236}">
                <a16:creationId xmlns:a16="http://schemas.microsoft.com/office/drawing/2014/main" id="{F8E8171B-9172-7048-86F7-E87BA52E7742}"/>
              </a:ext>
            </a:extLst>
          </p:cNvPr>
          <p:cNvGrpSpPr/>
          <p:nvPr/>
        </p:nvGrpSpPr>
        <p:grpSpPr>
          <a:xfrm>
            <a:off x="323528" y="1109822"/>
            <a:ext cx="2520000" cy="2574771"/>
            <a:chOff x="-2" y="0"/>
            <a:chExt cx="5039999" cy="5149539"/>
          </a:xfrm>
        </p:grpSpPr>
        <p:sp>
          <p:nvSpPr>
            <p:cNvPr id="31" name="Shape 210">
              <a:extLst>
                <a:ext uri="{FF2B5EF4-FFF2-40B4-BE49-F238E27FC236}">
                  <a16:creationId xmlns:a16="http://schemas.microsoft.com/office/drawing/2014/main" id="{CE3AFD0C-C4CC-164A-9D48-7625C1CBBB46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2" name="Shape 211" descr="Textfeld 23">
              <a:extLst>
                <a:ext uri="{FF2B5EF4-FFF2-40B4-BE49-F238E27FC236}">
                  <a16:creationId xmlns:a16="http://schemas.microsoft.com/office/drawing/2014/main" id="{4C93B1E5-7BB6-2142-8F40-C80FA7F1C9F4}"/>
                </a:ext>
              </a:extLst>
            </p:cNvPr>
            <p:cNvSpPr/>
            <p:nvPr/>
          </p:nvSpPr>
          <p:spPr>
            <a:xfrm>
              <a:off x="143520" y="10954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2300" dirty="0">
                  <a:solidFill>
                    <a:schemeClr val="bg2"/>
                  </a:solidFill>
                </a:rPr>
                <a:t>Berapa jumlah ikan batu yang dapat kalian lihat?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  <p:sp>
        <p:nvSpPr>
          <p:cNvPr id="10" name="Shape 210">
            <a:extLst>
              <a:ext uri="{FF2B5EF4-FFF2-40B4-BE49-F238E27FC236}">
                <a16:creationId xmlns:a16="http://schemas.microsoft.com/office/drawing/2014/main" id="{C25E87B1-15E0-6449-B8EA-EBB169F9639F}"/>
              </a:ext>
            </a:extLst>
          </p:cNvPr>
          <p:cNvSpPr/>
          <p:nvPr/>
        </p:nvSpPr>
        <p:spPr>
          <a:xfrm flipH="1">
            <a:off x="6087448" y="3946960"/>
            <a:ext cx="2520000" cy="252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1" name="Shape 211" descr="Textfeld 23">
            <a:extLst>
              <a:ext uri="{FF2B5EF4-FFF2-40B4-BE49-F238E27FC236}">
                <a16:creationId xmlns:a16="http://schemas.microsoft.com/office/drawing/2014/main" id="{BE8A5907-8920-844E-B721-DC5BC0F20928}"/>
              </a:ext>
            </a:extLst>
          </p:cNvPr>
          <p:cNvSpPr/>
          <p:nvPr/>
        </p:nvSpPr>
        <p:spPr>
          <a:xfrm>
            <a:off x="6204317" y="3980056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id-ID" sz="2400">
                <a:solidFill>
                  <a:schemeClr val="bg2"/>
                </a:solidFill>
              </a:rPr>
              <a:t>Bisakah kalian melihatnya sekarang?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56CD2C-8439-CB41-88C3-DAB289351E10}"/>
              </a:ext>
            </a:extLst>
          </p:cNvPr>
          <p:cNvSpPr/>
          <p:nvPr/>
        </p:nvSpPr>
        <p:spPr>
          <a:xfrm>
            <a:off x="3962400" y="4884821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ACAF2A-12B5-264D-BC92-113B4D3D5F13}"/>
              </a:ext>
            </a:extLst>
          </p:cNvPr>
          <p:cNvSpPr txBox="1"/>
          <p:nvPr/>
        </p:nvSpPr>
        <p:spPr>
          <a:xfrm>
            <a:off x="4075887" y="4916724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40D542-777F-5548-B129-3B6B14519538}"/>
              </a:ext>
            </a:extLst>
          </p:cNvPr>
          <p:cNvSpPr/>
          <p:nvPr/>
        </p:nvSpPr>
        <p:spPr>
          <a:xfrm>
            <a:off x="4449072" y="3020849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322F87-3741-4449-A3A0-DED11D8D1C67}"/>
              </a:ext>
            </a:extLst>
          </p:cNvPr>
          <p:cNvSpPr txBox="1"/>
          <p:nvPr/>
        </p:nvSpPr>
        <p:spPr>
          <a:xfrm>
            <a:off x="4562559" y="3052752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929E883-6848-4943-9111-0B38C4BEDD39}"/>
              </a:ext>
            </a:extLst>
          </p:cNvPr>
          <p:cNvSpPr/>
          <p:nvPr/>
        </p:nvSpPr>
        <p:spPr>
          <a:xfrm>
            <a:off x="5507851" y="2190597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9FD6F4-B991-6446-B4A3-C5D1FCE4D6C7}"/>
              </a:ext>
            </a:extLst>
          </p:cNvPr>
          <p:cNvSpPr txBox="1"/>
          <p:nvPr/>
        </p:nvSpPr>
        <p:spPr>
          <a:xfrm>
            <a:off x="5613317" y="2222500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d-ID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29D7B1-1720-5E4F-9B19-023BDE5467CA}"/>
              </a:ext>
            </a:extLst>
          </p:cNvPr>
          <p:cNvSpPr txBox="1">
            <a:spLocks/>
          </p:cNvSpPr>
          <p:nvPr/>
        </p:nvSpPr>
        <p:spPr bwMode="auto">
          <a:xfrm>
            <a:off x="5444656" y="5936749"/>
            <a:ext cx="4702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id-ID" b="1">
                <a:solidFill>
                  <a:schemeClr val="bg2"/>
                </a:solidFill>
                <a:latin typeface="Century Gothic" panose="020B0502020202020204" pitchFamily="34" charset="0"/>
              </a:rPr>
              <a:t>Charles Darwin</a:t>
            </a:r>
            <a:endParaRPr lang="en-GB" altLang="en-US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3BB72DDA-97CC-4D4D-B3AC-C6A07C32A772}"/>
              </a:ext>
            </a:extLst>
          </p:cNvPr>
          <p:cNvGrpSpPr/>
          <p:nvPr/>
        </p:nvGrpSpPr>
        <p:grpSpPr>
          <a:xfrm>
            <a:off x="187169" y="1402557"/>
            <a:ext cx="4970367" cy="5035644"/>
            <a:chOff x="-2" y="0"/>
            <a:chExt cx="5039999" cy="5106189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A02021EB-0891-1045-A0D9-B44734C49C3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63DF43C5-9896-4945-94F2-87ED136877CF}"/>
                </a:ext>
              </a:extLst>
            </p:cNvPr>
            <p:cNvSpPr/>
            <p:nvPr/>
          </p:nvSpPr>
          <p:spPr>
            <a:xfrm>
              <a:off x="116867" y="66192"/>
              <a:ext cx="4806260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id-ID" sz="2800" dirty="0">
                  <a:solidFill>
                    <a:schemeClr val="bg2"/>
                  </a:solidFill>
                </a:rPr>
                <a:t>Bukan spesies terkuat yang bertahan hidup, bukan juga spesies yang tercerdas.  Yang bertahan adalah yang paling mampu berubah (beradaptasi).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117C9-F26A-664C-A0F7-EF4FF9AEC3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7D45B26B-8F44-BF4F-A56F-0C0097DA16F9}"/>
              </a:ext>
            </a:extLst>
          </p:cNvPr>
          <p:cNvSpPr/>
          <p:nvPr/>
        </p:nvSpPr>
        <p:spPr>
          <a:xfrm flipH="1">
            <a:off x="5862693" y="2591671"/>
            <a:ext cx="3056552" cy="3056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808B74D2-A16B-E64E-847E-9092DC28FE50}"/>
              </a:ext>
            </a:extLst>
          </p:cNvPr>
          <p:cNvSpPr/>
          <p:nvPr/>
        </p:nvSpPr>
        <p:spPr>
          <a:xfrm>
            <a:off x="6420886" y="2989021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900" b="1" dirty="0">
                <a:solidFill>
                  <a:schemeClr val="bg2"/>
                </a:solidFill>
                <a:latin typeface="Century Gothic" panose="020B0502020202020204" pitchFamily="34" charset="0"/>
              </a:rPr>
              <a:t>Ikan kuwe mata besar ini adalah perenang yang sangat cepat. Artinya mereka dapat melarikan diri dari predator yang berukuran lebih besar.</a:t>
            </a:r>
            <a:endParaRPr lang="en-GB" sz="19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8CEC878-2629-7141-B335-689F25D59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63091"/>
          </a:xfrm>
          <a:prstGeom prst="rect">
            <a:avLst/>
          </a:prstGeom>
        </p:spPr>
      </p:pic>
      <p:sp>
        <p:nvSpPr>
          <p:cNvPr id="23" name="Shape 210">
            <a:extLst>
              <a:ext uri="{FF2B5EF4-FFF2-40B4-BE49-F238E27FC236}">
                <a16:creationId xmlns:a16="http://schemas.microsoft.com/office/drawing/2014/main" id="{9401DBB4-AAF3-5841-B92D-01D27CD95266}"/>
              </a:ext>
            </a:extLst>
          </p:cNvPr>
          <p:cNvSpPr/>
          <p:nvPr/>
        </p:nvSpPr>
        <p:spPr>
          <a:xfrm flipH="1">
            <a:off x="4964204" y="3619790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Shape 211" descr="Textfeld 23">
            <a:extLst>
              <a:ext uri="{FF2B5EF4-FFF2-40B4-BE49-F238E27FC236}">
                <a16:creationId xmlns:a16="http://schemas.microsoft.com/office/drawing/2014/main" id="{0697AC63-C67A-6846-8718-DAB68B1474F1}"/>
              </a:ext>
            </a:extLst>
          </p:cNvPr>
          <p:cNvSpPr/>
          <p:nvPr/>
        </p:nvSpPr>
        <p:spPr>
          <a:xfrm>
            <a:off x="5399689" y="3847961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Bentuk desain teripang  </a:t>
            </a:r>
            <a:br>
              <a:rPr lang="en-US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seperti vakum, menghisap dasar laut yang berpasir dan mengambil makanan.</a:t>
            </a:r>
            <a:endParaRPr lang="en-GB" sz="175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Shape 210">
            <a:extLst>
              <a:ext uri="{FF2B5EF4-FFF2-40B4-BE49-F238E27FC236}">
                <a16:creationId xmlns:a16="http://schemas.microsoft.com/office/drawing/2014/main" id="{AA6C0A12-61C5-9C4E-8B57-748F4590351F}"/>
              </a:ext>
            </a:extLst>
          </p:cNvPr>
          <p:cNvSpPr/>
          <p:nvPr/>
        </p:nvSpPr>
        <p:spPr>
          <a:xfrm>
            <a:off x="-99571" y="946340"/>
            <a:ext cx="2725290" cy="2725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6" name="Shape 211" descr="Textfeld 23">
            <a:extLst>
              <a:ext uri="{FF2B5EF4-FFF2-40B4-BE49-F238E27FC236}">
                <a16:creationId xmlns:a16="http://schemas.microsoft.com/office/drawing/2014/main" id="{38AE9E00-788A-E14E-A139-FDCE6288CDC6}"/>
              </a:ext>
            </a:extLst>
          </p:cNvPr>
          <p:cNvSpPr/>
          <p:nvPr/>
        </p:nvSpPr>
        <p:spPr>
          <a:xfrm>
            <a:off x="241340" y="1099790"/>
            <a:ext cx="270072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Teripang memiliki </a:t>
            </a:r>
            <a:br>
              <a:rPr lang="en-GB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trik pertahanan </a:t>
            </a:r>
            <a:br>
              <a:rPr lang="en-GB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dengan cara mendorong isi perut mereka keluar dari </a:t>
            </a:r>
            <a:br>
              <a:rPr lang="en-GB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anus untuk menakuti para predator.</a:t>
            </a:r>
            <a:endParaRPr lang="en-GB" sz="175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 dirty="0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CC3AE9B-F8AE-7244-9761-987AABA2D5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48" y="-303"/>
            <a:ext cx="9157972" cy="6858303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62226AD0-9626-E846-BCAC-38069B17E00C}"/>
              </a:ext>
            </a:extLst>
          </p:cNvPr>
          <p:cNvSpPr/>
          <p:nvPr/>
        </p:nvSpPr>
        <p:spPr>
          <a:xfrm flipH="1">
            <a:off x="5550936" y="2739053"/>
            <a:ext cx="3353659" cy="3353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238FE77C-56D0-9A47-A81E-7D854D5CCF48}"/>
              </a:ext>
            </a:extLst>
          </p:cNvPr>
          <p:cNvSpPr/>
          <p:nvPr/>
        </p:nvSpPr>
        <p:spPr>
          <a:xfrm>
            <a:off x="6012873" y="3155882"/>
            <a:ext cx="2891722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Seperti yang telah kita lihat sebelumnya, beberapa hewan menggunakan kamuflase untuk berlindung dari para predator dan menyelinap di belakang mangsa, seperti para </a:t>
            </a:r>
            <a:br>
              <a:rPr lang="en-GB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d-ID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ikan batu ini.</a:t>
            </a:r>
            <a:endParaRPr lang="en-GB" sz="175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C9AACAF-B660-C04C-9777-2451CD7A3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94963F8A-4F9D-4F46-8F0F-BEBC328BE6CE}"/>
              </a:ext>
            </a:extLst>
          </p:cNvPr>
          <p:cNvSpPr/>
          <p:nvPr/>
        </p:nvSpPr>
        <p:spPr>
          <a:xfrm>
            <a:off x="-162654" y="2986085"/>
            <a:ext cx="3404618" cy="3400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B67CB561-5635-9444-A508-5E25C3C53BB6}"/>
              </a:ext>
            </a:extLst>
          </p:cNvPr>
          <p:cNvSpPr/>
          <p:nvPr/>
        </p:nvSpPr>
        <p:spPr>
          <a:xfrm>
            <a:off x="372506" y="3385169"/>
            <a:ext cx="2811569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id-ID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Udang sentadu bersembunyi di dalam lubang kecil terumbu, menunggu untuk menyergap mangsa mereka. Mereka menggunakan cakar untuk menghantam atau menusuk ikan kecil.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d-ID">
                <a:cs typeface="Arial" charset="0"/>
              </a:rPr>
              <a:t>Pelajaran 6: Adaptasi di terumbu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33B853-D821-4161-849D-3B72D2F5E3D7}"/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1807</TotalTime>
  <Words>541</Words>
  <Application>Microsoft Office PowerPoint</Application>
  <PresentationFormat>On-screen Show (4:3)</PresentationFormat>
  <Paragraphs>73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  <vt:lpstr>Pelajaran 6: Adaptasi di terumbu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2020-03-27T11:35:51Z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